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7" r:id="rId4"/>
    <p:sldId id="260" r:id="rId5"/>
    <p:sldId id="261" r:id="rId6"/>
    <p:sldId id="265" r:id="rId7"/>
    <p:sldId id="266" r:id="rId8"/>
    <p:sldId id="262" r:id="rId9"/>
    <p:sldId id="263" r:id="rId10"/>
    <p:sldId id="267" r:id="rId11"/>
    <p:sldId id="268" r:id="rId12"/>
    <p:sldId id="269" r:id="rId13"/>
    <p:sldId id="264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>
        <p:scale>
          <a:sx n="75" d="100"/>
          <a:sy n="75" d="100"/>
        </p:scale>
        <p:origin x="931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fld id="{178C3862-B3E7-4307-94C4-32A9992609F7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fld id="{F10005D0-DD0B-4099-8A0F-EB2E245B3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58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D5ED670-8FE3-49A6-B753-7EA18AC47F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Age estimation project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1318C53-71D3-4BD1-920D-275D8C29E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967798"/>
            <a:ext cx="8791575" cy="1655762"/>
          </a:xfrm>
        </p:spPr>
        <p:txBody>
          <a:bodyPr/>
          <a:lstStyle/>
          <a:p>
            <a:pPr algn="l"/>
            <a:r>
              <a:rPr lang="en-US" dirty="0"/>
              <a:t>Middle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25498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F5D6BD8-1679-464D-A03D-B2B8EB31A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Current challenges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57C37FF-4A75-4763-AC4B-08D17C53C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Different skeleton </a:t>
            </a:r>
            <a:r>
              <a:rPr lang="en-US" dirty="0" err="1"/>
              <a:t>keypoints</a:t>
            </a:r>
            <a:r>
              <a:rPr lang="en-US" dirty="0"/>
              <a:t> from </a:t>
            </a:r>
            <a:r>
              <a:rPr lang="en-US" dirty="0" err="1"/>
              <a:t>OpenPose</a:t>
            </a:r>
            <a:r>
              <a:rPr lang="en-US" dirty="0"/>
              <a:t> and Vicon</a:t>
            </a:r>
          </a:p>
          <a:p>
            <a:pPr algn="l" rtl="0"/>
            <a:r>
              <a:rPr lang="en-US" dirty="0"/>
              <a:t>Outer projection </a:t>
            </a:r>
            <a:r>
              <a:rPr lang="en-US" dirty="0" err="1"/>
              <a:t>keypoints</a:t>
            </a:r>
            <a:r>
              <a:rPr lang="en-US" dirty="0"/>
              <a:t> compared to “real” depth </a:t>
            </a:r>
            <a:r>
              <a:rPr lang="en-US" dirty="0" err="1"/>
              <a:t>keypoints</a:t>
            </a:r>
            <a:r>
              <a:rPr lang="en-US" dirty="0"/>
              <a:t> of Vicon</a:t>
            </a:r>
          </a:p>
          <a:p>
            <a:pPr algn="l" rtl="0"/>
            <a:r>
              <a:rPr lang="en-US" dirty="0"/>
              <a:t>Vicon has no timestamps</a:t>
            </a:r>
          </a:p>
          <a:p>
            <a:pPr algn="l" rtl="0"/>
            <a:r>
              <a:rPr lang="en-US" dirty="0"/>
              <a:t>Collecting new data is now limited due to Corona</a:t>
            </a:r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056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12235202-6072-4787-82B8-001A68770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924" y="1193800"/>
            <a:ext cx="4119511" cy="5262880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88018C0-FC32-4933-9AD4-7B27D973A2A1}"/>
              </a:ext>
            </a:extLst>
          </p:cNvPr>
          <p:cNvSpPr txBox="1"/>
          <p:nvPr/>
        </p:nvSpPr>
        <p:spPr>
          <a:xfrm>
            <a:off x="3436619" y="497840"/>
            <a:ext cx="5318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	Different markers</a:t>
            </a:r>
          </a:p>
          <a:p>
            <a:pPr algn="ctr"/>
            <a:r>
              <a:rPr lang="en-US" dirty="0"/>
              <a:t>-	Outer vs inner </a:t>
            </a:r>
            <a:r>
              <a:rPr lang="en-US" dirty="0" err="1"/>
              <a:t>keypoints</a:t>
            </a:r>
            <a:endParaRPr lang="en-US" dirty="0"/>
          </a:p>
        </p:txBody>
      </p:sp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BC8C34AA-DA2B-4C03-883B-448554E55FAA}"/>
              </a:ext>
            </a:extLst>
          </p:cNvPr>
          <p:cNvGrpSpPr/>
          <p:nvPr/>
        </p:nvGrpSpPr>
        <p:grpSpPr>
          <a:xfrm>
            <a:off x="4766307" y="2065980"/>
            <a:ext cx="2659381" cy="4294180"/>
            <a:chOff x="4766307" y="2065980"/>
            <a:chExt cx="2659381" cy="4294180"/>
          </a:xfrm>
        </p:grpSpPr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7E719A3E-744B-4B67-8224-61584DCF6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00472" y="2435312"/>
              <a:ext cx="2191056" cy="3924848"/>
            </a:xfrm>
            <a:prstGeom prst="rect">
              <a:avLst/>
            </a:prstGeom>
          </p:spPr>
        </p:pic>
        <p:sp>
          <p:nvSpPr>
            <p:cNvPr id="15" name="תיבת טקסט 14">
              <a:extLst>
                <a:ext uri="{FF2B5EF4-FFF2-40B4-BE49-F238E27FC236}">
                  <a16:creationId xmlns:a16="http://schemas.microsoft.com/office/drawing/2014/main" id="{C9F96E7B-96FE-477E-A7D6-F2D0B0E1145B}"/>
                </a:ext>
              </a:extLst>
            </p:cNvPr>
            <p:cNvSpPr txBox="1"/>
            <p:nvPr/>
          </p:nvSpPr>
          <p:spPr>
            <a:xfrm>
              <a:off x="4766307" y="2065980"/>
              <a:ext cx="265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OpenPose</a:t>
              </a:r>
              <a:r>
                <a:rPr lang="en-US" dirty="0"/>
                <a:t> skeleton</a:t>
              </a:r>
            </a:p>
          </p:txBody>
        </p:sp>
      </p:grpSp>
      <p:grpSp>
        <p:nvGrpSpPr>
          <p:cNvPr id="18" name="קבוצה 17">
            <a:extLst>
              <a:ext uri="{FF2B5EF4-FFF2-40B4-BE49-F238E27FC236}">
                <a16:creationId xmlns:a16="http://schemas.microsoft.com/office/drawing/2014/main" id="{E0BDC14E-AC3E-4951-B207-334C2574A334}"/>
              </a:ext>
            </a:extLst>
          </p:cNvPr>
          <p:cNvGrpSpPr/>
          <p:nvPr/>
        </p:nvGrpSpPr>
        <p:grpSpPr>
          <a:xfrm>
            <a:off x="7500805" y="2289849"/>
            <a:ext cx="4515480" cy="3846442"/>
            <a:chOff x="7500805" y="2289849"/>
            <a:chExt cx="4515480" cy="3846442"/>
          </a:xfrm>
        </p:grpSpPr>
        <p:pic>
          <p:nvPicPr>
            <p:cNvPr id="8" name="תמונה 7">
              <a:extLst>
                <a:ext uri="{FF2B5EF4-FFF2-40B4-BE49-F238E27FC236}">
                  <a16:creationId xmlns:a16="http://schemas.microsoft.com/office/drawing/2014/main" id="{99DB5763-2F7C-400F-A2B0-46D86EC50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00805" y="2659181"/>
              <a:ext cx="4515480" cy="3477110"/>
            </a:xfrm>
            <a:prstGeom prst="rect">
              <a:avLst/>
            </a:prstGeom>
          </p:spPr>
        </p:pic>
        <p:sp>
          <p:nvSpPr>
            <p:cNvPr id="16" name="תיבת טקסט 15">
              <a:extLst>
                <a:ext uri="{FF2B5EF4-FFF2-40B4-BE49-F238E27FC236}">
                  <a16:creationId xmlns:a16="http://schemas.microsoft.com/office/drawing/2014/main" id="{1C7FAEB8-5E04-4873-923D-8E45A85C11F9}"/>
                </a:ext>
              </a:extLst>
            </p:cNvPr>
            <p:cNvSpPr txBox="1"/>
            <p:nvPr/>
          </p:nvSpPr>
          <p:spPr>
            <a:xfrm>
              <a:off x="8428854" y="2289849"/>
              <a:ext cx="265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Vicon skeleton</a:t>
              </a:r>
            </a:p>
          </p:txBody>
        </p:sp>
      </p:grp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CF0BDB2A-BC00-4C90-88F2-664783ADC16A}"/>
              </a:ext>
            </a:extLst>
          </p:cNvPr>
          <p:cNvSpPr txBox="1"/>
          <p:nvPr/>
        </p:nvSpPr>
        <p:spPr>
          <a:xfrm>
            <a:off x="3436620" y="497840"/>
            <a:ext cx="5318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	Different markers</a:t>
            </a:r>
          </a:p>
          <a:p>
            <a:pPr algn="ctr"/>
            <a:r>
              <a:rPr lang="en-US" dirty="0"/>
              <a:t>-	Outer vs inner </a:t>
            </a:r>
            <a:r>
              <a:rPr lang="en-US" dirty="0" err="1"/>
              <a:t>keypoints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276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99735ED7-D506-4A78-AF5C-9470937C5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" y="1059180"/>
            <a:ext cx="11064240" cy="5532120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2498047A-41EE-4C59-8B51-F753A2D6C169}"/>
              </a:ext>
            </a:extLst>
          </p:cNvPr>
          <p:cNvSpPr txBox="1"/>
          <p:nvPr/>
        </p:nvSpPr>
        <p:spPr>
          <a:xfrm>
            <a:off x="3436620" y="416560"/>
            <a:ext cx="5318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-	Different markers</a:t>
            </a:r>
          </a:p>
          <a:p>
            <a:pPr algn="ctr"/>
            <a:r>
              <a:rPr lang="en-US" dirty="0"/>
              <a:t>-	Outer vs inner </a:t>
            </a:r>
            <a:r>
              <a:rPr lang="en-US" dirty="0" err="1"/>
              <a:t>keypoints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389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AFDAF62-0467-4D4E-A5D2-3AAB85659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Current </a:t>
            </a:r>
            <a:r>
              <a:rPr lang="en-US" dirty="0" err="1"/>
              <a:t>challanges</a:t>
            </a:r>
            <a:endParaRPr lang="en-US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DC163BA-584F-4914-BF8F-570D11D09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68759"/>
          </a:xfrm>
        </p:spPr>
        <p:txBody>
          <a:bodyPr/>
          <a:lstStyle/>
          <a:p>
            <a:pPr algn="l" rtl="0"/>
            <a:r>
              <a:rPr lang="en-US" dirty="0"/>
              <a:t>Matching Vicon data to </a:t>
            </a:r>
            <a:r>
              <a:rPr lang="en-US" dirty="0" err="1"/>
              <a:t>OpenPose</a:t>
            </a:r>
            <a:r>
              <a:rPr lang="en-US" dirty="0"/>
              <a:t> data</a:t>
            </a:r>
          </a:p>
          <a:p>
            <a:pPr algn="l" rtl="0"/>
            <a:r>
              <a:rPr lang="en-US" dirty="0"/>
              <a:t>No timestamps output from Vicon</a:t>
            </a:r>
          </a:p>
        </p:txBody>
      </p:sp>
      <p:grpSp>
        <p:nvGrpSpPr>
          <p:cNvPr id="18" name="קבוצה 17">
            <a:extLst>
              <a:ext uri="{FF2B5EF4-FFF2-40B4-BE49-F238E27FC236}">
                <a16:creationId xmlns:a16="http://schemas.microsoft.com/office/drawing/2014/main" id="{67E5CE52-BD46-4E54-9F89-14D1CC5E04B7}"/>
              </a:ext>
            </a:extLst>
          </p:cNvPr>
          <p:cNvGrpSpPr/>
          <p:nvPr/>
        </p:nvGrpSpPr>
        <p:grpSpPr>
          <a:xfrm>
            <a:off x="1706880" y="3565446"/>
            <a:ext cx="8950959" cy="2805880"/>
            <a:chOff x="1706880" y="3809286"/>
            <a:chExt cx="8950959" cy="2805880"/>
          </a:xfrm>
        </p:grpSpPr>
        <p:grpSp>
          <p:nvGrpSpPr>
            <p:cNvPr id="15" name="קבוצה 14">
              <a:extLst>
                <a:ext uri="{FF2B5EF4-FFF2-40B4-BE49-F238E27FC236}">
                  <a16:creationId xmlns:a16="http://schemas.microsoft.com/office/drawing/2014/main" id="{CD135F74-B319-478D-976E-8728CDD6DBD3}"/>
                </a:ext>
              </a:extLst>
            </p:cNvPr>
            <p:cNvGrpSpPr/>
            <p:nvPr/>
          </p:nvGrpSpPr>
          <p:grpSpPr>
            <a:xfrm>
              <a:off x="1706880" y="3957320"/>
              <a:ext cx="8950959" cy="2657846"/>
              <a:chOff x="1706880" y="3784600"/>
              <a:chExt cx="8950959" cy="2657846"/>
            </a:xfrm>
          </p:grpSpPr>
          <p:grpSp>
            <p:nvGrpSpPr>
              <p:cNvPr id="12" name="קבוצה 11">
                <a:extLst>
                  <a:ext uri="{FF2B5EF4-FFF2-40B4-BE49-F238E27FC236}">
                    <a16:creationId xmlns:a16="http://schemas.microsoft.com/office/drawing/2014/main" id="{C3E2F2B3-F155-48FF-AE5A-D0495D70AA0A}"/>
                  </a:ext>
                </a:extLst>
              </p:cNvPr>
              <p:cNvGrpSpPr/>
              <p:nvPr/>
            </p:nvGrpSpPr>
            <p:grpSpPr>
              <a:xfrm>
                <a:off x="1706880" y="3784600"/>
                <a:ext cx="8950959" cy="2657846"/>
                <a:chOff x="1706880" y="3784600"/>
                <a:chExt cx="8950959" cy="2657846"/>
              </a:xfrm>
            </p:grpSpPr>
            <p:grpSp>
              <p:nvGrpSpPr>
                <p:cNvPr id="10" name="קבוצה 9">
                  <a:extLst>
                    <a:ext uri="{FF2B5EF4-FFF2-40B4-BE49-F238E27FC236}">
                      <a16:creationId xmlns:a16="http://schemas.microsoft.com/office/drawing/2014/main" id="{4CB873C8-E19C-4921-A5EC-591A8D77ACD3}"/>
                    </a:ext>
                  </a:extLst>
                </p:cNvPr>
                <p:cNvGrpSpPr/>
                <p:nvPr/>
              </p:nvGrpSpPr>
              <p:grpSpPr>
                <a:xfrm>
                  <a:off x="1706880" y="3784600"/>
                  <a:ext cx="8950959" cy="2657846"/>
                  <a:chOff x="2876100" y="2100077"/>
                  <a:chExt cx="6439799" cy="2657846"/>
                </a:xfrm>
              </p:grpSpPr>
              <p:pic>
                <p:nvPicPr>
                  <p:cNvPr id="9" name="תמונה 8">
                    <a:extLst>
                      <a:ext uri="{FF2B5EF4-FFF2-40B4-BE49-F238E27FC236}">
                        <a16:creationId xmlns:a16="http://schemas.microsoft.com/office/drawing/2014/main" id="{633A4479-A4C6-4BDD-8BE0-B3A7E1F61F0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2876100" y="2100077"/>
                    <a:ext cx="6439799" cy="2657846"/>
                  </a:xfrm>
                  <a:prstGeom prst="rect">
                    <a:avLst/>
                  </a:prstGeom>
                </p:spPr>
              </p:pic>
              <p:sp>
                <p:nvSpPr>
                  <p:cNvPr id="6" name="מלבן 5">
                    <a:extLst>
                      <a:ext uri="{FF2B5EF4-FFF2-40B4-BE49-F238E27FC236}">
                        <a16:creationId xmlns:a16="http://schemas.microsoft.com/office/drawing/2014/main" id="{605ADE27-4A93-49A8-B884-F91E41BD6B57}"/>
                      </a:ext>
                    </a:extLst>
                  </p:cNvPr>
                  <p:cNvSpPr/>
                  <p:nvPr/>
                </p:nvSpPr>
                <p:spPr>
                  <a:xfrm>
                    <a:off x="3942080" y="3803321"/>
                    <a:ext cx="4663440" cy="46736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1" name="תיבת טקסט 10">
                  <a:extLst>
                    <a:ext uri="{FF2B5EF4-FFF2-40B4-BE49-F238E27FC236}">
                      <a16:creationId xmlns:a16="http://schemas.microsoft.com/office/drawing/2014/main" id="{5D9FBA99-B9C7-4515-AC0A-CA1B4E822E1C}"/>
                    </a:ext>
                  </a:extLst>
                </p:cNvPr>
                <p:cNvSpPr txBox="1"/>
                <p:nvPr/>
              </p:nvSpPr>
              <p:spPr>
                <a:xfrm>
                  <a:off x="2716212" y="5721524"/>
                  <a:ext cx="337819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err="1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</a:rPr>
                    <a:t>OpenPose</a:t>
                  </a:r>
                  <a:r>
                    <a:rPr lang="en-US" dirty="0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</a:rPr>
                    <a:t>        		</a:t>
                  </a:r>
                  <a:r>
                    <a:rPr lang="en-US" dirty="0">
                      <a:solidFill>
                        <a:schemeClr val="accent3"/>
                      </a:solidFill>
                    </a:rPr>
                    <a:t>Vicon</a:t>
                  </a:r>
                </a:p>
              </p:txBody>
            </p:sp>
          </p:grpSp>
          <p:sp>
            <p:nvSpPr>
              <p:cNvPr id="13" name="אליפסה 12">
                <a:extLst>
                  <a:ext uri="{FF2B5EF4-FFF2-40B4-BE49-F238E27FC236}">
                    <a16:creationId xmlns:a16="http://schemas.microsoft.com/office/drawing/2014/main" id="{995D8E1B-4C91-4883-B174-788553587A88}"/>
                  </a:ext>
                </a:extLst>
              </p:cNvPr>
              <p:cNvSpPr/>
              <p:nvPr/>
            </p:nvSpPr>
            <p:spPr>
              <a:xfrm>
                <a:off x="2611120" y="5842000"/>
                <a:ext cx="111760" cy="121920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אליפסה 13">
                <a:extLst>
                  <a:ext uri="{FF2B5EF4-FFF2-40B4-BE49-F238E27FC236}">
                    <a16:creationId xmlns:a16="http://schemas.microsoft.com/office/drawing/2014/main" id="{2A1E04C9-36E7-43C6-9136-F89A5D222638}"/>
                  </a:ext>
                </a:extLst>
              </p:cNvPr>
              <p:cNvSpPr/>
              <p:nvPr/>
            </p:nvSpPr>
            <p:spPr>
              <a:xfrm>
                <a:off x="4897120" y="5842000"/>
                <a:ext cx="111760" cy="121920"/>
              </a:xfrm>
              <a:prstGeom prst="ellips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 Box 2">
              <a:extLst>
                <a:ext uri="{FF2B5EF4-FFF2-40B4-BE49-F238E27FC236}">
                  <a16:creationId xmlns:a16="http://schemas.microsoft.com/office/drawing/2014/main" id="{6E2C20AF-2ADE-4681-A813-E6F17CE52B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0018" y="3809286"/>
              <a:ext cx="4508785" cy="2960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9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Subject doing squats, right knee angle (Vicon FPS estimation)</a:t>
              </a:r>
              <a:endPara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55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0C37A33-2949-4FA3-873C-D18853207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Current goal</a:t>
            </a:r>
          </a:p>
        </p:txBody>
      </p:sp>
      <p:sp>
        <p:nvSpPr>
          <p:cNvPr id="7" name="מציין מיקום תוכן 2">
            <a:extLst>
              <a:ext uri="{FF2B5EF4-FFF2-40B4-BE49-F238E27FC236}">
                <a16:creationId xmlns:a16="http://schemas.microsoft.com/office/drawing/2014/main" id="{CC98D96C-1311-4A53-96A4-F9CA6EBCA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68759"/>
          </a:xfrm>
        </p:spPr>
        <p:txBody>
          <a:bodyPr/>
          <a:lstStyle/>
          <a:p>
            <a:pPr algn="l" rtl="0"/>
            <a:r>
              <a:rPr lang="en-US" dirty="0"/>
              <a:t>Overcome our current challenges</a:t>
            </a:r>
          </a:p>
          <a:p>
            <a:pPr algn="l" rtl="0"/>
            <a:r>
              <a:rPr lang="en-US" dirty="0"/>
              <a:t>Successfully analyze enough data to validate </a:t>
            </a:r>
            <a:r>
              <a:rPr lang="en-US" dirty="0" err="1"/>
              <a:t>Realsense</a:t>
            </a:r>
            <a:r>
              <a:rPr lang="en-US" dirty="0"/>
              <a:t> and </a:t>
            </a:r>
            <a:r>
              <a:rPr lang="en-US" dirty="0" err="1"/>
              <a:t>OpenPose</a:t>
            </a:r>
            <a:r>
              <a:rPr lang="en-US" dirty="0"/>
              <a:t> with Vicon system</a:t>
            </a:r>
          </a:p>
          <a:p>
            <a:pPr algn="l" rtl="0"/>
            <a:r>
              <a:rPr lang="en-US" dirty="0"/>
              <a:t>Completing our project</a:t>
            </a:r>
          </a:p>
        </p:txBody>
      </p:sp>
    </p:spTree>
    <p:extLst>
      <p:ext uri="{BB962C8B-B14F-4D97-AF65-F5344CB8AC3E}">
        <p14:creationId xmlns:p14="http://schemas.microsoft.com/office/powerpoint/2010/main" val="273546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Intel real-sense camera &amp; SDK.</a:t>
            </a:r>
          </a:p>
          <a:p>
            <a:pPr algn="l" rtl="0"/>
            <a:r>
              <a:rPr lang="en-US" dirty="0"/>
              <a:t>Python \ CPP programming language.</a:t>
            </a:r>
          </a:p>
          <a:p>
            <a:pPr algn="l" rtl="0"/>
            <a:r>
              <a:rPr lang="en-US" dirty="0" err="1"/>
              <a:t>OpenCV</a:t>
            </a:r>
            <a:r>
              <a:rPr lang="en-US" dirty="0"/>
              <a:t> python library for image processing.</a:t>
            </a:r>
          </a:p>
          <a:p>
            <a:pPr algn="l" rtl="0"/>
            <a:r>
              <a:rPr lang="en-US" dirty="0"/>
              <a:t>Pose Estimation Algorithms such as </a:t>
            </a:r>
            <a:r>
              <a:rPr lang="en-US" dirty="0" err="1"/>
              <a:t>OpenPose</a:t>
            </a:r>
            <a:r>
              <a:rPr lang="en-US" dirty="0"/>
              <a:t>, </a:t>
            </a:r>
            <a:r>
              <a:rPr lang="en-US" dirty="0" err="1"/>
              <a:t>AlphaPose</a:t>
            </a:r>
            <a:r>
              <a:rPr lang="en-US" dirty="0"/>
              <a:t>, </a:t>
            </a:r>
            <a:r>
              <a:rPr lang="en-US" dirty="0" err="1"/>
              <a:t>Cubemos</a:t>
            </a:r>
            <a:r>
              <a:rPr lang="en-US" dirty="0"/>
              <a:t>, etc.</a:t>
            </a:r>
          </a:p>
          <a:p>
            <a:pPr algn="l" rtl="0"/>
            <a:r>
              <a:rPr lang="en-US" dirty="0"/>
              <a:t>Nexus Vicon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Environment &amp; tools</a:t>
            </a:r>
          </a:p>
        </p:txBody>
      </p:sp>
    </p:spTree>
    <p:extLst>
      <p:ext uri="{BB962C8B-B14F-4D97-AF65-F5344CB8AC3E}">
        <p14:creationId xmlns:p14="http://schemas.microsoft.com/office/powerpoint/2010/main" val="252362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3AF5B2B-3C14-428C-98A5-88162FD40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Original goals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CE62734-7A3D-4BCD-99EC-7B647775C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Analyzing depth videos captured by intel real-sense</a:t>
            </a:r>
            <a:r>
              <a:rPr lang="he-IL" dirty="0"/>
              <a:t> </a:t>
            </a:r>
            <a:r>
              <a:rPr lang="en-US" dirty="0"/>
              <a:t>camera where people in a variety of ages doing exercise</a:t>
            </a:r>
            <a:r>
              <a:rPr lang="he-IL" dirty="0"/>
              <a:t>.</a:t>
            </a:r>
            <a:endParaRPr lang="en-US" dirty="0"/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The analyzation includes image detection methods, pose estimation AI, and algebra calculations in order to produce relevant data for the Age Estimation research.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Our goal is to extract accurate researchable data from the captured videos.</a:t>
            </a:r>
          </a:p>
          <a:p>
            <a:pPr algn="l" rtl="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 rtl="0">
              <a:buFont typeface="Wingdings 3" charset="2"/>
              <a:buNone/>
            </a:pPr>
            <a:endParaRPr lang="en-US" dirty="0"/>
          </a:p>
          <a:p>
            <a:pPr algn="l" rtl="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 algn="l" rtl="0">
              <a:buFont typeface="Wingdings 3" charset="2"/>
              <a:buNone/>
            </a:pPr>
            <a:endParaRPr lang="en-US" dirty="0"/>
          </a:p>
          <a:p>
            <a:pPr algn="l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317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78BACD8-E944-4C18-B284-8B6FE7D80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Progress 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3B0F2B3-37A6-4C67-BA73-E554F30C9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rtl="0">
              <a:buNone/>
            </a:pPr>
            <a:r>
              <a:rPr lang="en-US" dirty="0"/>
              <a:t>We’ve established a working pipeline which includes: </a:t>
            </a:r>
            <a:r>
              <a:rPr lang="en-US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data collection from </a:t>
            </a:r>
            <a:r>
              <a:rPr lang="en-US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Realsense</a:t>
            </a:r>
            <a:r>
              <a:rPr lang="en-US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depth cameras, skeleton extraction, angle calculation and results display.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3F3EC0F4-EF99-426B-83D9-0EE47AEF2CB9}"/>
              </a:ext>
            </a:extLst>
          </p:cNvPr>
          <p:cNvGrpSpPr/>
          <p:nvPr/>
        </p:nvGrpSpPr>
        <p:grpSpPr>
          <a:xfrm>
            <a:off x="1246346" y="3820035"/>
            <a:ext cx="9290227" cy="2724530"/>
            <a:chOff x="2236247" y="3929091"/>
            <a:chExt cx="7716327" cy="2724530"/>
          </a:xfrm>
        </p:grpSpPr>
        <p:pic>
          <p:nvPicPr>
            <p:cNvPr id="10" name="תמונה 9">
              <a:extLst>
                <a:ext uri="{FF2B5EF4-FFF2-40B4-BE49-F238E27FC236}">
                  <a16:creationId xmlns:a16="http://schemas.microsoft.com/office/drawing/2014/main" id="{1FF7E5C4-C15F-4F05-A37E-7FE653726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6247" y="3929091"/>
              <a:ext cx="7716327" cy="2724530"/>
            </a:xfrm>
            <a:prstGeom prst="rect">
              <a:avLst/>
            </a:prstGeom>
          </p:spPr>
        </p:pic>
        <p:sp>
          <p:nvSpPr>
            <p:cNvPr id="11" name="תיבת טקסט 10">
              <a:extLst>
                <a:ext uri="{FF2B5EF4-FFF2-40B4-BE49-F238E27FC236}">
                  <a16:creationId xmlns:a16="http://schemas.microsoft.com/office/drawing/2014/main" id="{6C995B67-EA66-4FB5-966D-6F9CE4BB1CB6}"/>
                </a:ext>
              </a:extLst>
            </p:cNvPr>
            <p:cNvSpPr txBox="1"/>
            <p:nvPr/>
          </p:nvSpPr>
          <p:spPr>
            <a:xfrm>
              <a:off x="2970313" y="4020344"/>
              <a:ext cx="1151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alphapose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2000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4E4159B-1330-451E-B452-4D42468BD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progress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7B72ADD-9A1A-46C3-B7D8-22DE2CE1D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Cleaning the graphs from noise and outliers</a:t>
            </a:r>
          </a:p>
        </p:txBody>
      </p:sp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36C153FB-DEC7-4FA2-B32C-F1F427803657}"/>
              </a:ext>
            </a:extLst>
          </p:cNvPr>
          <p:cNvGrpSpPr/>
          <p:nvPr/>
        </p:nvGrpSpPr>
        <p:grpSpPr>
          <a:xfrm>
            <a:off x="1579171" y="3140583"/>
            <a:ext cx="8664328" cy="3647463"/>
            <a:chOff x="1579171" y="3140583"/>
            <a:chExt cx="8664328" cy="3647463"/>
          </a:xfrm>
        </p:grpSpPr>
        <p:pic>
          <p:nvPicPr>
            <p:cNvPr id="5" name="תמונה 4">
              <a:extLst>
                <a:ext uri="{FF2B5EF4-FFF2-40B4-BE49-F238E27FC236}">
                  <a16:creationId xmlns:a16="http://schemas.microsoft.com/office/drawing/2014/main" id="{C36794C7-9F83-4596-A2EC-18155E20C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48501" y="3140583"/>
              <a:ext cx="8294998" cy="3278131"/>
            </a:xfrm>
            <a:prstGeom prst="rect">
              <a:avLst/>
            </a:prstGeom>
          </p:spPr>
        </p:pic>
        <p:sp>
          <p:nvSpPr>
            <p:cNvPr id="6" name="תיבת טקסט 5">
              <a:extLst>
                <a:ext uri="{FF2B5EF4-FFF2-40B4-BE49-F238E27FC236}">
                  <a16:creationId xmlns:a16="http://schemas.microsoft.com/office/drawing/2014/main" id="{A70A4D6C-305C-4DC7-B275-DBB12C851206}"/>
                </a:ext>
              </a:extLst>
            </p:cNvPr>
            <p:cNvSpPr txBox="1"/>
            <p:nvPr/>
          </p:nvSpPr>
          <p:spPr>
            <a:xfrm rot="16200000">
              <a:off x="710503" y="4594981"/>
              <a:ext cx="21066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Knee Angle (degree)</a:t>
              </a:r>
            </a:p>
          </p:txBody>
        </p:sp>
        <p:sp>
          <p:nvSpPr>
            <p:cNvPr id="7" name="תיבת טקסט 6">
              <a:extLst>
                <a:ext uri="{FF2B5EF4-FFF2-40B4-BE49-F238E27FC236}">
                  <a16:creationId xmlns:a16="http://schemas.microsoft.com/office/drawing/2014/main" id="{F7C1979B-3C2E-4784-B00C-8B257D04E3ED}"/>
                </a:ext>
              </a:extLst>
            </p:cNvPr>
            <p:cNvSpPr txBox="1"/>
            <p:nvPr/>
          </p:nvSpPr>
          <p:spPr>
            <a:xfrm>
              <a:off x="5473431" y="6418714"/>
              <a:ext cx="1075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Time (sec)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0439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14FD9C-0638-4EDB-9856-FBBD8F56C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progress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A502BF-35F3-4845-A051-C2DD98C7D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Created visualization of data –motion video of patient with visual presentation of what we’re calculating, next to a graph of the collected data.</a:t>
            </a:r>
          </a:p>
        </p:txBody>
      </p:sp>
    </p:spTree>
    <p:extLst>
      <p:ext uri="{BB962C8B-B14F-4D97-AF65-F5344CB8AC3E}">
        <p14:creationId xmlns:p14="http://schemas.microsoft.com/office/powerpoint/2010/main" val="165079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oject">
            <a:hlinkClick r:id="" action="ppaction://media"/>
            <a:extLst>
              <a:ext uri="{FF2B5EF4-FFF2-40B4-BE49-F238E27FC236}">
                <a16:creationId xmlns:a16="http://schemas.microsoft.com/office/drawing/2014/main" id="{21B75B36-E31E-47A6-8281-FEEF460941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929" t="7861" r="18843" b="4844"/>
          <a:stretch/>
        </p:blipFill>
        <p:spPr>
          <a:xfrm>
            <a:off x="1305560" y="375920"/>
            <a:ext cx="9580880" cy="610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27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BA005F-121E-4C98-B767-C611409D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Progress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1E6FC50-0574-405F-A099-2ADD328D4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Started using </a:t>
            </a:r>
            <a:r>
              <a:rPr lang="en-US" dirty="0" err="1"/>
              <a:t>OpenPose</a:t>
            </a:r>
            <a:r>
              <a:rPr lang="en-US" dirty="0"/>
              <a:t> as it gives good results after rotating the frames in the right direction.</a:t>
            </a:r>
          </a:p>
          <a:p>
            <a:pPr algn="l" rtl="0"/>
            <a:r>
              <a:rPr lang="en-US" dirty="0"/>
              <a:t>Comparing data from </a:t>
            </a:r>
            <a:r>
              <a:rPr lang="en-US" dirty="0" err="1"/>
              <a:t>Realsense</a:t>
            </a:r>
            <a:r>
              <a:rPr lang="en-US" dirty="0"/>
              <a:t> with pose estimation to Vicon data</a:t>
            </a:r>
          </a:p>
        </p:txBody>
      </p:sp>
    </p:spTree>
    <p:extLst>
      <p:ext uri="{BB962C8B-B14F-4D97-AF65-F5344CB8AC3E}">
        <p14:creationId xmlns:p14="http://schemas.microsoft.com/office/powerpoint/2010/main" val="137874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FB50C4C0-3F42-4870-970D-1002B1696DDF}"/>
              </a:ext>
            </a:extLst>
          </p:cNvPr>
          <p:cNvGrpSpPr/>
          <p:nvPr/>
        </p:nvGrpSpPr>
        <p:grpSpPr>
          <a:xfrm>
            <a:off x="1807255" y="275905"/>
            <a:ext cx="8577489" cy="2759199"/>
            <a:chOff x="2469922" y="3849615"/>
            <a:chExt cx="8577489" cy="2759199"/>
          </a:xfrm>
        </p:grpSpPr>
        <p:pic>
          <p:nvPicPr>
            <p:cNvPr id="4" name="Picture 23">
              <a:extLst>
                <a:ext uri="{FF2B5EF4-FFF2-40B4-BE49-F238E27FC236}">
                  <a16:creationId xmlns:a16="http://schemas.microsoft.com/office/drawing/2014/main" id="{B509080A-2831-4466-835F-7103FC990E81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9256" y="4109435"/>
              <a:ext cx="8208155" cy="2130047"/>
            </a:xfrm>
            <a:prstGeom prst="rect">
              <a:avLst/>
            </a:prstGeom>
          </p:spPr>
        </p:pic>
        <p:sp>
          <p:nvSpPr>
            <p:cNvPr id="5" name="Text Box 2">
              <a:extLst>
                <a:ext uri="{FF2B5EF4-FFF2-40B4-BE49-F238E27FC236}">
                  <a16:creationId xmlns:a16="http://schemas.microsoft.com/office/drawing/2014/main" id="{DE574A23-AF5C-4063-8D63-2836BB4CCF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32359" y="3849615"/>
              <a:ext cx="4221947" cy="34546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9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Subject doing squats, side view, right knee angle (</a:t>
              </a:r>
              <a:r>
                <a:rPr lang="en-US" sz="900" dirty="0" err="1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OpenPose</a:t>
              </a:r>
              <a:r>
                <a:rPr lang="en-US" sz="9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)</a:t>
              </a:r>
              <a:endPara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תיבת טקסט 5">
              <a:extLst>
                <a:ext uri="{FF2B5EF4-FFF2-40B4-BE49-F238E27FC236}">
                  <a16:creationId xmlns:a16="http://schemas.microsoft.com/office/drawing/2014/main" id="{B940A9B5-5B5D-4477-8231-8C9AAD27AE3B}"/>
                </a:ext>
              </a:extLst>
            </p:cNvPr>
            <p:cNvSpPr txBox="1"/>
            <p:nvPr/>
          </p:nvSpPr>
          <p:spPr>
            <a:xfrm rot="16200000">
              <a:off x="1523509" y="4968760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Knee Degree (degree)</a:t>
              </a:r>
            </a:p>
          </p:txBody>
        </p:sp>
        <p:sp>
          <p:nvSpPr>
            <p:cNvPr id="7" name="תיבת טקסט 6">
              <a:extLst>
                <a:ext uri="{FF2B5EF4-FFF2-40B4-BE49-F238E27FC236}">
                  <a16:creationId xmlns:a16="http://schemas.microsoft.com/office/drawing/2014/main" id="{D21495D2-CE01-404B-BA57-7536A446D960}"/>
                </a:ext>
              </a:extLst>
            </p:cNvPr>
            <p:cNvSpPr txBox="1"/>
            <p:nvPr/>
          </p:nvSpPr>
          <p:spPr>
            <a:xfrm>
              <a:off x="6405364" y="6239482"/>
              <a:ext cx="1075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Time (sec)</a:t>
              </a:r>
            </a:p>
          </p:txBody>
        </p:sp>
      </p:grpSp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61FFCB76-B7BE-42A1-82DE-D6FE16299743}"/>
              </a:ext>
            </a:extLst>
          </p:cNvPr>
          <p:cNvGrpSpPr/>
          <p:nvPr/>
        </p:nvGrpSpPr>
        <p:grpSpPr>
          <a:xfrm>
            <a:off x="1807255" y="3235943"/>
            <a:ext cx="8577487" cy="3048463"/>
            <a:chOff x="1807255" y="3235943"/>
            <a:chExt cx="8577487" cy="3048463"/>
          </a:xfrm>
        </p:grpSpPr>
        <p:pic>
          <p:nvPicPr>
            <p:cNvPr id="9" name="Picture 25">
              <a:extLst>
                <a:ext uri="{FF2B5EF4-FFF2-40B4-BE49-F238E27FC236}">
                  <a16:creationId xmlns:a16="http://schemas.microsoft.com/office/drawing/2014/main" id="{AF369039-EC57-41CD-938D-7E23C7F8F323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6587" y="3429000"/>
              <a:ext cx="8208155" cy="2486074"/>
            </a:xfrm>
            <a:prstGeom prst="rect">
              <a:avLst/>
            </a:prstGeom>
          </p:spPr>
        </p:pic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6CD468F6-79A6-4492-9069-7CFED51B9A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6271" y="3235943"/>
              <a:ext cx="4508785" cy="29606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9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Subject doing squats, right knee angle (Vicon)</a:t>
              </a:r>
              <a:endParaRPr lang="en-US" sz="1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תיבת טקסט 10">
              <a:extLst>
                <a:ext uri="{FF2B5EF4-FFF2-40B4-BE49-F238E27FC236}">
                  <a16:creationId xmlns:a16="http://schemas.microsoft.com/office/drawing/2014/main" id="{8A3B04CB-A2E3-4556-B90F-D9ABE8232865}"/>
                </a:ext>
              </a:extLst>
            </p:cNvPr>
            <p:cNvSpPr txBox="1"/>
            <p:nvPr/>
          </p:nvSpPr>
          <p:spPr>
            <a:xfrm rot="16200000">
              <a:off x="860842" y="4487371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Knee Degree (degree)</a:t>
              </a:r>
            </a:p>
          </p:txBody>
        </p:sp>
        <p:sp>
          <p:nvSpPr>
            <p:cNvPr id="12" name="תיבת טקסט 11">
              <a:extLst>
                <a:ext uri="{FF2B5EF4-FFF2-40B4-BE49-F238E27FC236}">
                  <a16:creationId xmlns:a16="http://schemas.microsoft.com/office/drawing/2014/main" id="{C6493025-3EB5-4750-877C-82AA34FCC461}"/>
                </a:ext>
              </a:extLst>
            </p:cNvPr>
            <p:cNvSpPr txBox="1"/>
            <p:nvPr/>
          </p:nvSpPr>
          <p:spPr>
            <a:xfrm>
              <a:off x="5718973" y="5915074"/>
              <a:ext cx="7540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Frame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25165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מעגל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TM04033919[[fn=מעגל]]</Template>
  <TotalTime>1546</TotalTime>
  <Words>356</Words>
  <Application>Microsoft Office PowerPoint</Application>
  <PresentationFormat>מסך רחב</PresentationFormat>
  <Paragraphs>55</Paragraphs>
  <Slides>14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19" baseType="lpstr">
      <vt:lpstr>Arial</vt:lpstr>
      <vt:lpstr>Calibri</vt:lpstr>
      <vt:lpstr>Tw Cen MT</vt:lpstr>
      <vt:lpstr>Wingdings 3</vt:lpstr>
      <vt:lpstr>מעגל</vt:lpstr>
      <vt:lpstr>Age estimation project</vt:lpstr>
      <vt:lpstr>Environment &amp; tools</vt:lpstr>
      <vt:lpstr>Original goals</vt:lpstr>
      <vt:lpstr>Progress </vt:lpstr>
      <vt:lpstr>progress</vt:lpstr>
      <vt:lpstr>progress</vt:lpstr>
      <vt:lpstr>מצגת של PowerPoint‏</vt:lpstr>
      <vt:lpstr>Progress</vt:lpstr>
      <vt:lpstr>מצגת של PowerPoint‏</vt:lpstr>
      <vt:lpstr>Current challenges</vt:lpstr>
      <vt:lpstr>מצגת של PowerPoint‏</vt:lpstr>
      <vt:lpstr>מצגת של PowerPoint‏</vt:lpstr>
      <vt:lpstr>Current challanges</vt:lpstr>
      <vt:lpstr>Current goal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Middle Presentation</dc:title>
  <dc:creator>Mark Fesenko</dc:creator>
  <cp:lastModifiedBy>Mark Fesenko</cp:lastModifiedBy>
  <cp:revision>32</cp:revision>
  <dcterms:created xsi:type="dcterms:W3CDTF">2020-12-27T18:56:27Z</dcterms:created>
  <dcterms:modified xsi:type="dcterms:W3CDTF">2020-12-30T00:38:01Z</dcterms:modified>
</cp:coreProperties>
</file>

<file path=docProps/thumbnail.jpeg>
</file>